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268" r:id="rId15"/>
    <p:sldId id="272" r:id="rId16"/>
    <p:sldId id="312" r:id="rId17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19"/>
      <p:bold r:id="rId20"/>
      <p:italic r:id="rId21"/>
      <p:boldItalic r:id="rId22"/>
    </p:embeddedFont>
    <p:embeddedFont>
      <p:font typeface="Barlow Semi Condensed Medium" panose="00000606000000000000" pitchFamily="2" charset="0"/>
      <p:regular r:id="rId23"/>
      <p:bold r:id="rId24"/>
      <p:italic r:id="rId25"/>
      <p:boldItalic r:id="rId26"/>
    </p:embeddedFont>
    <p:embeddedFont>
      <p:font typeface="Fjalla One" panose="02000506040000020004" pitchFamily="2" charset="0"/>
      <p:regular r:id="rId27"/>
    </p:embeddedFont>
    <p:embeddedFont>
      <p:font typeface="Roboto Condensed Light" panose="02000000000000000000" pitchFamily="2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AA5811-EDC5-4E4C-985F-B8DE0EE95C02}">
  <a:tblStyle styleId="{CEAA5811-EDC5-4E4C-985F-B8DE0EE95C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30396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59552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626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5984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g8714a43093_5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8" name="Google Shape;2618;g8714a43093_5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g8714a43093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6" name="Google Shape;2736;g8714a43093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6254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86fa6133bc_4_21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86fa6133bc_4_21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5962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91636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01651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9122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CUSTOM_7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14" name="Google Shape;714;p16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6" name="Google Shape;756;p16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7" name="Google Shape;757;p16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8" name="Google Shape;758;p16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59" name="Google Shape;759;p16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">
  <p:cSld name="CUSTOM_11"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0"/>
          <p:cNvSpPr txBox="1">
            <a:spLocks noGrp="1"/>
          </p:cNvSpPr>
          <p:nvPr>
            <p:ph type="title" hasCustomPrompt="1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0"/>
          <p:cNvSpPr txBox="1">
            <a:spLocks noGrp="1"/>
          </p:cNvSpPr>
          <p:nvPr>
            <p:ph type="subTitle" idx="1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88" name="Google Shape;988;p20"/>
          <p:cNvSpPr txBox="1">
            <a:spLocks noGrp="1"/>
          </p:cNvSpPr>
          <p:nvPr>
            <p:ph type="title" idx="2" hasCustomPrompt="1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0"/>
          <p:cNvSpPr txBox="1">
            <a:spLocks noGrp="1"/>
          </p:cNvSpPr>
          <p:nvPr>
            <p:ph type="subTitle" idx="3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90" name="Google Shape;990;p20"/>
          <p:cNvSpPr txBox="1">
            <a:spLocks noGrp="1"/>
          </p:cNvSpPr>
          <p:nvPr>
            <p:ph type="title" idx="4" hasCustomPrompt="1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0"/>
          <p:cNvSpPr txBox="1">
            <a:spLocks noGrp="1"/>
          </p:cNvSpPr>
          <p:nvPr>
            <p:ph type="subTitle" idx="5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92" name="Google Shape;992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" name="Google Shape;993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" name="Google Shape;994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5" name="Google Shape;995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6" name="Google Shape;996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7" name="Google Shape;997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04" name="Google Shape;1004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9" name="Google Shape;1009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14" name="Google Shape;1014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21" name="Google Shape;102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24" name="Google Shape;1024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5" name="Google Shape;1025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6" name="Google Shape;1026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7" name="Google Shape;1027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8" name="Google Shape;1028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35" name="Google Shape;1035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40" name="Google Shape;1040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" name="Google Shape;1044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" name="Google Shape;1050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51" name="Google Shape;105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55" name="Google Shape;105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9" name="Google Shape;105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59" r:id="rId6"/>
    <p:sldLayoutId id="2147483662" r:id="rId7"/>
    <p:sldLayoutId id="2147483666" r:id="rId8"/>
    <p:sldLayoutId id="2147483669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microsoft.com/office/2007/relationships/hdphoto" Target="../media/hdphoto3.wdp"/><Relationship Id="rId5" Type="http://schemas.openxmlformats.org/officeDocument/2006/relationships/image" Target="../media/image13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4728865" y="2149299"/>
            <a:ext cx="3871446" cy="10817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dk2"/>
                </a:solidFill>
              </a:rPr>
              <a:t>League of Legends  </a:t>
            </a:r>
            <a:br>
              <a:rPr lang="en-US" sz="4000" dirty="0">
                <a:solidFill>
                  <a:schemeClr val="dk2"/>
                </a:solidFill>
              </a:rPr>
            </a:br>
            <a:r>
              <a:rPr lang="en-US" sz="2000" dirty="0">
                <a:solidFill>
                  <a:schemeClr val="dk2"/>
                </a:solidFill>
              </a:rPr>
              <a:t>2024 </a:t>
            </a:r>
            <a:r>
              <a:rPr lang="en-US" sz="2000" dirty="0" err="1">
                <a:solidFill>
                  <a:schemeClr val="dk2"/>
                </a:solidFill>
              </a:rPr>
              <a:t>Juego</a:t>
            </a:r>
            <a:r>
              <a:rPr lang="en-US" sz="2000" dirty="0">
                <a:solidFill>
                  <a:schemeClr val="dk2"/>
                </a:solidFill>
              </a:rPr>
              <a:t> </a:t>
            </a:r>
            <a:r>
              <a:rPr lang="en-US" sz="2000" dirty="0" err="1">
                <a:solidFill>
                  <a:schemeClr val="dk2"/>
                </a:solidFill>
              </a:rPr>
              <a:t>competitivo</a:t>
            </a:r>
            <a:endParaRPr lang="es-MX" sz="3200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300" dirty="0">
                <a:solidFill>
                  <a:schemeClr val="accent1"/>
                </a:solidFill>
              </a:rPr>
              <a:t>Eréndira Peña Sandoval</a:t>
            </a:r>
            <a:endParaRPr sz="23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accent1"/>
              </a:solidFill>
            </a:endParaRPr>
          </a:p>
        </p:txBody>
      </p:sp>
      <p:pic>
        <p:nvPicPr>
          <p:cNvPr id="1026" name="Picture 2" descr="Descargar League of Legends - LOL 14.4 para PC Gratis">
            <a:extLst>
              <a:ext uri="{FF2B5EF4-FFF2-40B4-BE49-F238E27FC236}">
                <a16:creationId xmlns:a16="http://schemas.microsoft.com/office/drawing/2014/main" id="{95CC4A1E-1C9A-1F4C-DC5F-14ADDE337D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066" t="739" r="-1" b="-739"/>
          <a:stretch/>
        </p:blipFill>
        <p:spPr bwMode="auto">
          <a:xfrm>
            <a:off x="3427978" y="3063195"/>
            <a:ext cx="1279775" cy="98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911288" y="2837328"/>
            <a:ext cx="2864224" cy="3933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dirty="0"/>
              <a:t>Promedio de Farmeo</a:t>
            </a:r>
            <a:endParaRPr sz="4700" dirty="0"/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11288" y="986476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208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005763" y="17185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Promedio de Farmeo por posición y por equipo</a:t>
            </a:r>
            <a:endParaRPr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044ED650-B5F4-4112-ECC5-6E79DB914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80384"/>
              </p:ext>
            </p:extLst>
          </p:nvPr>
        </p:nvGraphicFramePr>
        <p:xfrm>
          <a:off x="2677084" y="1408882"/>
          <a:ext cx="3789832" cy="222321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94916">
                  <a:extLst>
                    <a:ext uri="{9D8B030D-6E8A-4147-A177-3AD203B41FA5}">
                      <a16:colId xmlns:a16="http://schemas.microsoft.com/office/drawing/2014/main" val="1789661645"/>
                    </a:ext>
                  </a:extLst>
                </a:gridCol>
                <a:gridCol w="1894916">
                  <a:extLst>
                    <a:ext uri="{9D8B030D-6E8A-4147-A177-3AD203B41FA5}">
                      <a16:colId xmlns:a16="http://schemas.microsoft.com/office/drawing/2014/main" val="3951453293"/>
                    </a:ext>
                  </a:extLst>
                </a:gridCol>
              </a:tblGrid>
              <a:tr h="319735">
                <a:tc>
                  <a:txBody>
                    <a:bodyPr/>
                    <a:lstStyle/>
                    <a:p>
                      <a:pPr algn="ctr"/>
                      <a:r>
                        <a:rPr lang="es-MX" dirty="0">
                          <a:solidFill>
                            <a:sysClr val="windowText" lastClr="000000"/>
                          </a:solidFill>
                        </a:rPr>
                        <a:t>Posición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>
                          <a:solidFill>
                            <a:sysClr val="windowText" lastClr="000000"/>
                          </a:solidFill>
                        </a:rPr>
                        <a:t>Promedio </a:t>
                      </a:r>
                      <a:r>
                        <a:rPr lang="es-MX" dirty="0" err="1">
                          <a:solidFill>
                            <a:sysClr val="windowText" lastClr="000000"/>
                          </a:solidFill>
                        </a:rPr>
                        <a:t>Farmeo</a:t>
                      </a:r>
                      <a:endParaRPr lang="es-MX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904109"/>
                  </a:ext>
                </a:extLst>
              </a:tr>
              <a:tr h="31973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251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262563"/>
                  </a:ext>
                </a:extLst>
              </a:tr>
              <a:tr h="319735"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Jungle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632754"/>
                  </a:ext>
                </a:extLst>
              </a:tr>
              <a:tr h="319735"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Mid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5979855"/>
                  </a:ext>
                </a:extLst>
              </a:tr>
              <a:tr h="31973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ADC (</a:t>
                      </a:r>
                      <a:r>
                        <a:rPr lang="es-MX" dirty="0" err="1"/>
                        <a:t>bot</a:t>
                      </a:r>
                      <a:r>
                        <a:rPr lang="es-MX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8835295"/>
                  </a:ext>
                </a:extLst>
              </a:tr>
              <a:tr h="319735"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Support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614601"/>
                  </a:ext>
                </a:extLst>
              </a:tr>
              <a:tr h="256349"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Team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997276"/>
                  </a:ext>
                </a:extLst>
              </a:tr>
            </a:tbl>
          </a:graphicData>
        </a:graphic>
      </p:graphicFrame>
      <p:pic>
        <p:nvPicPr>
          <p:cNvPr id="4098" name="Picture 2" descr="An Overview of Minions, The Most Undervalued Resource in League of Legends  | Dignitas">
            <a:extLst>
              <a:ext uri="{FF2B5EF4-FFF2-40B4-BE49-F238E27FC236}">
                <a16:creationId xmlns:a16="http://schemas.microsoft.com/office/drawing/2014/main" id="{9042D65E-6FBC-337C-984E-8EA0AE68CC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7404"/>
          <a:stretch/>
        </p:blipFill>
        <p:spPr bwMode="auto">
          <a:xfrm>
            <a:off x="736225" y="3036975"/>
            <a:ext cx="2043551" cy="210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oday I learned the minions on each team look way more different than just  a color swap. I feel dumb : r/LeagueOfMemes">
            <a:extLst>
              <a:ext uri="{FF2B5EF4-FFF2-40B4-BE49-F238E27FC236}">
                <a16:creationId xmlns:a16="http://schemas.microsoft.com/office/drawing/2014/main" id="{4D205740-FB53-0B42-CE0F-32897096A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4655" y="2571750"/>
            <a:ext cx="2571939" cy="2649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0645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478882" y="3012140"/>
            <a:ext cx="3832412" cy="3933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dirty="0"/>
              <a:t>Promedio de VISIÓN</a:t>
            </a:r>
            <a:endParaRPr sz="4700" dirty="0"/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11288" y="986476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5409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005763" y="17185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Promedio de Visión</a:t>
            </a:r>
            <a:endParaRPr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044ED650-B5F4-4112-ECC5-6E79DB914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2792778"/>
              </p:ext>
            </p:extLst>
          </p:nvPr>
        </p:nvGraphicFramePr>
        <p:xfrm>
          <a:off x="2716238" y="1180199"/>
          <a:ext cx="3711524" cy="959205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16608">
                  <a:extLst>
                    <a:ext uri="{9D8B030D-6E8A-4147-A177-3AD203B41FA5}">
                      <a16:colId xmlns:a16="http://schemas.microsoft.com/office/drawing/2014/main" val="1789661645"/>
                    </a:ext>
                  </a:extLst>
                </a:gridCol>
                <a:gridCol w="1894916">
                  <a:extLst>
                    <a:ext uri="{9D8B030D-6E8A-4147-A177-3AD203B41FA5}">
                      <a16:colId xmlns:a16="http://schemas.microsoft.com/office/drawing/2014/main" val="3951453293"/>
                    </a:ext>
                  </a:extLst>
                </a:gridCol>
              </a:tblGrid>
              <a:tr h="319735">
                <a:tc>
                  <a:txBody>
                    <a:bodyPr/>
                    <a:lstStyle/>
                    <a:p>
                      <a:pPr algn="ctr"/>
                      <a:r>
                        <a:rPr lang="es-MX" dirty="0">
                          <a:solidFill>
                            <a:sysClr val="windowText" lastClr="000000"/>
                          </a:solidFill>
                        </a:rPr>
                        <a:t>Puntaje de visión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>
                          <a:solidFill>
                            <a:sysClr val="windowText" lastClr="000000"/>
                          </a:solidFill>
                        </a:rPr>
                        <a:t>Resultado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904109"/>
                  </a:ext>
                </a:extLst>
              </a:tr>
              <a:tr h="31973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Victoria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262563"/>
                  </a:ext>
                </a:extLst>
              </a:tr>
              <a:tr h="31973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Derrota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632754"/>
                  </a:ext>
                </a:extLst>
              </a:tr>
            </a:tbl>
          </a:graphicData>
        </a:graphic>
      </p:graphicFrame>
      <p:pic>
        <p:nvPicPr>
          <p:cNvPr id="5122" name="Picture 2" descr="Ward no LOL: saiba o que são sentinelas, como funcionam e onde encontrar">
            <a:extLst>
              <a:ext uri="{FF2B5EF4-FFF2-40B4-BE49-F238E27FC236}">
                <a16:creationId xmlns:a16="http://schemas.microsoft.com/office/drawing/2014/main" id="{56C55896-9FB5-B045-B93B-482E1B37A6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440" y="2425446"/>
            <a:ext cx="4389120" cy="2297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5419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0" name="Google Shape;2620;p47"/>
          <p:cNvGrpSpPr/>
          <p:nvPr/>
        </p:nvGrpSpPr>
        <p:grpSpPr>
          <a:xfrm>
            <a:off x="2838240" y="519130"/>
            <a:ext cx="3480300" cy="1145236"/>
            <a:chOff x="2771600" y="526920"/>
            <a:chExt cx="3480300" cy="1145236"/>
          </a:xfrm>
        </p:grpSpPr>
        <p:sp>
          <p:nvSpPr>
            <p:cNvPr id="2621" name="Google Shape;2621;p47"/>
            <p:cNvSpPr/>
            <p:nvPr/>
          </p:nvSpPr>
          <p:spPr>
            <a:xfrm>
              <a:off x="2771600" y="526920"/>
              <a:ext cx="3480300" cy="114523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2849650" y="606775"/>
              <a:ext cx="3324000" cy="9855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3" name="Google Shape;2623;p47"/>
          <p:cNvGrpSpPr/>
          <p:nvPr/>
        </p:nvGrpSpPr>
        <p:grpSpPr>
          <a:xfrm>
            <a:off x="2831850" y="3471345"/>
            <a:ext cx="3480300" cy="1145100"/>
            <a:chOff x="2771600" y="526920"/>
            <a:chExt cx="3480300" cy="1145100"/>
          </a:xfrm>
        </p:grpSpPr>
        <p:sp>
          <p:nvSpPr>
            <p:cNvPr id="2624" name="Google Shape;2624;p47"/>
            <p:cNvSpPr/>
            <p:nvPr/>
          </p:nvSpPr>
          <p:spPr>
            <a:xfrm>
              <a:off x="2771600" y="526920"/>
              <a:ext cx="3480300" cy="11451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7"/>
            <p:cNvSpPr/>
            <p:nvPr/>
          </p:nvSpPr>
          <p:spPr>
            <a:xfrm>
              <a:off x="2849650" y="606775"/>
              <a:ext cx="3324000" cy="9855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6" name="Google Shape;2626;p47"/>
          <p:cNvGrpSpPr/>
          <p:nvPr/>
        </p:nvGrpSpPr>
        <p:grpSpPr>
          <a:xfrm>
            <a:off x="2831850" y="1999195"/>
            <a:ext cx="3480300" cy="1145100"/>
            <a:chOff x="2771600" y="526920"/>
            <a:chExt cx="3480300" cy="1145100"/>
          </a:xfrm>
        </p:grpSpPr>
        <p:sp>
          <p:nvSpPr>
            <p:cNvPr id="2627" name="Google Shape;2627;p47"/>
            <p:cNvSpPr/>
            <p:nvPr/>
          </p:nvSpPr>
          <p:spPr>
            <a:xfrm>
              <a:off x="2771600" y="526920"/>
              <a:ext cx="3480300" cy="11451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7"/>
            <p:cNvSpPr/>
            <p:nvPr/>
          </p:nvSpPr>
          <p:spPr>
            <a:xfrm>
              <a:off x="2849650" y="606775"/>
              <a:ext cx="3324000" cy="9855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0" name="Google Shape;2630;p47"/>
          <p:cNvSpPr txBox="1">
            <a:spLocks noGrp="1"/>
          </p:cNvSpPr>
          <p:nvPr>
            <p:ph type="title"/>
          </p:nvPr>
        </p:nvSpPr>
        <p:spPr>
          <a:xfrm>
            <a:off x="2838240" y="82027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Es más probable ganar si toca del lado azul del mapa</a:t>
            </a:r>
            <a:endParaRPr sz="2000" dirty="0"/>
          </a:p>
        </p:txBody>
      </p:sp>
      <p:sp>
        <p:nvSpPr>
          <p:cNvPr id="2632" name="Google Shape;2632;p47"/>
          <p:cNvSpPr txBox="1">
            <a:spLocks noGrp="1"/>
          </p:cNvSpPr>
          <p:nvPr>
            <p:ph type="title" idx="2"/>
          </p:nvPr>
        </p:nvSpPr>
        <p:spPr>
          <a:xfrm>
            <a:off x="2831850" y="2276285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Hay un 60% de probabilidad de ganar el equipo con First Blood</a:t>
            </a:r>
            <a:endParaRPr sz="2000" dirty="0"/>
          </a:p>
        </p:txBody>
      </p:sp>
      <p:sp>
        <p:nvSpPr>
          <p:cNvPr id="2633" name="Google Shape;2633;p47"/>
          <p:cNvSpPr txBox="1">
            <a:spLocks noGrp="1"/>
          </p:cNvSpPr>
          <p:nvPr>
            <p:ph type="title" idx="4"/>
          </p:nvPr>
        </p:nvSpPr>
        <p:spPr>
          <a:xfrm>
            <a:off x="2828250" y="380581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Hay mayor probabilidad de ganar si el equipo tiene campo de visión</a:t>
            </a:r>
            <a:endParaRPr sz="2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Faker y su salario con T1 tras renovar: 7 millones de dólares - Movistar  eSports, faker salario">
            <a:extLst>
              <a:ext uri="{FF2B5EF4-FFF2-40B4-BE49-F238E27FC236}">
                <a16:creationId xmlns:a16="http://schemas.microsoft.com/office/drawing/2014/main" id="{81C6C6AC-8349-1B17-B653-AF630AE0E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3225" y="866434"/>
            <a:ext cx="6062587" cy="3961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38" name="Google Shape;2738;p51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FAKER</a:t>
            </a:r>
            <a:endParaRPr dirty="0"/>
          </a:p>
        </p:txBody>
      </p:sp>
      <p:grpSp>
        <p:nvGrpSpPr>
          <p:cNvPr id="2937" name="Google Shape;2937;p51"/>
          <p:cNvGrpSpPr/>
          <p:nvPr/>
        </p:nvGrpSpPr>
        <p:grpSpPr>
          <a:xfrm>
            <a:off x="2021644" y="1725712"/>
            <a:ext cx="175013" cy="27000"/>
            <a:chOff x="5662375" y="212375"/>
            <a:chExt cx="175013" cy="27000"/>
          </a:xfrm>
        </p:grpSpPr>
        <p:sp>
          <p:nvSpPr>
            <p:cNvPr id="2938" name="Google Shape;2938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1" name="Google Shape;2941;p51"/>
          <p:cNvGrpSpPr/>
          <p:nvPr/>
        </p:nvGrpSpPr>
        <p:grpSpPr>
          <a:xfrm>
            <a:off x="4484519" y="1167573"/>
            <a:ext cx="175013" cy="27000"/>
            <a:chOff x="5662375" y="212375"/>
            <a:chExt cx="175013" cy="27000"/>
          </a:xfrm>
        </p:grpSpPr>
        <p:sp>
          <p:nvSpPr>
            <p:cNvPr id="2942" name="Google Shape;2942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5" name="Google Shape;2945;p51"/>
          <p:cNvGrpSpPr/>
          <p:nvPr/>
        </p:nvGrpSpPr>
        <p:grpSpPr>
          <a:xfrm>
            <a:off x="6949194" y="1725699"/>
            <a:ext cx="175013" cy="27000"/>
            <a:chOff x="5662375" y="212375"/>
            <a:chExt cx="175013" cy="27000"/>
          </a:xfrm>
        </p:grpSpPr>
        <p:sp>
          <p:nvSpPr>
            <p:cNvPr id="2946" name="Google Shape;2946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9" name="Google Shape;2949;p51"/>
          <p:cNvGrpSpPr/>
          <p:nvPr/>
        </p:nvGrpSpPr>
        <p:grpSpPr>
          <a:xfrm>
            <a:off x="5495189" y="2811226"/>
            <a:ext cx="203374" cy="179736"/>
            <a:chOff x="-3137650" y="2787000"/>
            <a:chExt cx="291450" cy="257575"/>
          </a:xfrm>
        </p:grpSpPr>
        <p:sp>
          <p:nvSpPr>
            <p:cNvPr id="2950" name="Google Shape;2950;p51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1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1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1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1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1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1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1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8" name="Google Shape;2958;p51"/>
          <p:cNvGrpSpPr/>
          <p:nvPr/>
        </p:nvGrpSpPr>
        <p:grpSpPr>
          <a:xfrm>
            <a:off x="3830965" y="2799136"/>
            <a:ext cx="203915" cy="203915"/>
            <a:chOff x="-6354300" y="2757075"/>
            <a:chExt cx="292225" cy="292225"/>
          </a:xfrm>
        </p:grpSpPr>
        <p:sp>
          <p:nvSpPr>
            <p:cNvPr id="2959" name="Google Shape;2959;p51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1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1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1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3" name="Google Shape;2963;p51"/>
          <p:cNvGrpSpPr/>
          <p:nvPr/>
        </p:nvGrpSpPr>
        <p:grpSpPr>
          <a:xfrm>
            <a:off x="4917834" y="2603164"/>
            <a:ext cx="203374" cy="203915"/>
            <a:chOff x="-1700225" y="2768875"/>
            <a:chExt cx="291450" cy="292225"/>
          </a:xfrm>
        </p:grpSpPr>
        <p:sp>
          <p:nvSpPr>
            <p:cNvPr id="2964" name="Google Shape;2964;p51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1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1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1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1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1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3501;p61">
            <a:extLst>
              <a:ext uri="{FF2B5EF4-FFF2-40B4-BE49-F238E27FC236}">
                <a16:creationId xmlns:a16="http://schemas.microsoft.com/office/drawing/2014/main" id="{E2D03451-F896-C70A-45BB-855622DD2B0A}"/>
              </a:ext>
            </a:extLst>
          </p:cNvPr>
          <p:cNvSpPr/>
          <p:nvPr/>
        </p:nvSpPr>
        <p:spPr>
          <a:xfrm>
            <a:off x="309925" y="941335"/>
            <a:ext cx="2607035" cy="303216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502;p61">
            <a:extLst>
              <a:ext uri="{FF2B5EF4-FFF2-40B4-BE49-F238E27FC236}">
                <a16:creationId xmlns:a16="http://schemas.microsoft.com/office/drawing/2014/main" id="{128E65E1-D209-B0BE-5B1F-445ADD09C727}"/>
              </a:ext>
            </a:extLst>
          </p:cNvPr>
          <p:cNvSpPr/>
          <p:nvPr/>
        </p:nvSpPr>
        <p:spPr>
          <a:xfrm>
            <a:off x="495025" y="1134985"/>
            <a:ext cx="2246376" cy="266771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3504;p61">
            <a:extLst>
              <a:ext uri="{FF2B5EF4-FFF2-40B4-BE49-F238E27FC236}">
                <a16:creationId xmlns:a16="http://schemas.microsoft.com/office/drawing/2014/main" id="{2C946F0E-DF89-DFA2-309A-E7CCDC0B50BD}"/>
              </a:ext>
            </a:extLst>
          </p:cNvPr>
          <p:cNvSpPr txBox="1">
            <a:spLocks/>
          </p:cNvSpPr>
          <p:nvPr/>
        </p:nvSpPr>
        <p:spPr>
          <a:xfrm>
            <a:off x="612701" y="2158037"/>
            <a:ext cx="2030974" cy="1282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Gana un aproximado de 1.5 millones dólares anuales únicamente en premios</a:t>
            </a:r>
          </a:p>
        </p:txBody>
      </p:sp>
      <p:sp>
        <p:nvSpPr>
          <p:cNvPr id="5" name="Google Shape;3506;p61">
            <a:extLst>
              <a:ext uri="{FF2B5EF4-FFF2-40B4-BE49-F238E27FC236}">
                <a16:creationId xmlns:a16="http://schemas.microsoft.com/office/drawing/2014/main" id="{B45C2B94-9F82-76C7-C8D9-7C2C37F8E31D}"/>
              </a:ext>
            </a:extLst>
          </p:cNvPr>
          <p:cNvSpPr txBox="1">
            <a:spLocks/>
          </p:cNvSpPr>
          <p:nvPr/>
        </p:nvSpPr>
        <p:spPr>
          <a:xfrm>
            <a:off x="597955" y="1784631"/>
            <a:ext cx="2030974" cy="2924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MX" sz="2000" dirty="0"/>
              <a:t>Se estima que FAKER</a:t>
            </a:r>
          </a:p>
          <a:p>
            <a:endParaRPr lang="es-MX" sz="1800" dirty="0"/>
          </a:p>
        </p:txBody>
      </p:sp>
      <p:sp>
        <p:nvSpPr>
          <p:cNvPr id="36" name="Google Shape;3501;p61">
            <a:extLst>
              <a:ext uri="{FF2B5EF4-FFF2-40B4-BE49-F238E27FC236}">
                <a16:creationId xmlns:a16="http://schemas.microsoft.com/office/drawing/2014/main" id="{36BAB629-034F-B283-1C02-C848A6651D85}"/>
              </a:ext>
            </a:extLst>
          </p:cNvPr>
          <p:cNvSpPr/>
          <p:nvPr/>
        </p:nvSpPr>
        <p:spPr>
          <a:xfrm>
            <a:off x="6253788" y="1882740"/>
            <a:ext cx="2607035" cy="263639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502;p61">
            <a:extLst>
              <a:ext uri="{FF2B5EF4-FFF2-40B4-BE49-F238E27FC236}">
                <a16:creationId xmlns:a16="http://schemas.microsoft.com/office/drawing/2014/main" id="{8904C7B5-34C3-9411-47EA-F055AF1D05B1}"/>
              </a:ext>
            </a:extLst>
          </p:cNvPr>
          <p:cNvSpPr/>
          <p:nvPr/>
        </p:nvSpPr>
        <p:spPr>
          <a:xfrm>
            <a:off x="6438888" y="2028820"/>
            <a:ext cx="2246376" cy="231951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504;p61">
            <a:extLst>
              <a:ext uri="{FF2B5EF4-FFF2-40B4-BE49-F238E27FC236}">
                <a16:creationId xmlns:a16="http://schemas.microsoft.com/office/drawing/2014/main" id="{9153FC16-B8C6-EB99-2319-6772D2C7BD38}"/>
              </a:ext>
            </a:extLst>
          </p:cNvPr>
          <p:cNvSpPr txBox="1">
            <a:spLocks/>
          </p:cNvSpPr>
          <p:nvPr/>
        </p:nvSpPr>
        <p:spPr>
          <a:xfrm>
            <a:off x="6545539" y="3051507"/>
            <a:ext cx="2030974" cy="111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Que gana aproximadamente 7 millones de dólares</a:t>
            </a:r>
          </a:p>
        </p:txBody>
      </p:sp>
      <p:sp>
        <p:nvSpPr>
          <p:cNvPr id="39" name="Google Shape;3506;p61">
            <a:extLst>
              <a:ext uri="{FF2B5EF4-FFF2-40B4-BE49-F238E27FC236}">
                <a16:creationId xmlns:a16="http://schemas.microsoft.com/office/drawing/2014/main" id="{6AD9329C-50FB-0E1E-4C20-E608CC142140}"/>
              </a:ext>
            </a:extLst>
          </p:cNvPr>
          <p:cNvSpPr txBox="1">
            <a:spLocks/>
          </p:cNvSpPr>
          <p:nvPr/>
        </p:nvSpPr>
        <p:spPr>
          <a:xfrm>
            <a:off x="6545539" y="2593138"/>
            <a:ext cx="2030974" cy="2542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MX" sz="2000" dirty="0"/>
              <a:t>Y por contrato anual se estima</a:t>
            </a:r>
          </a:p>
          <a:p>
            <a:endParaRPr lang="es-MX" sz="1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539394" y="2178361"/>
            <a:ext cx="3832412" cy="3933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6600" dirty="0"/>
              <a:t>Gracias!</a:t>
            </a:r>
            <a:endParaRPr sz="6600" dirty="0"/>
          </a:p>
        </p:txBody>
      </p:sp>
    </p:spTree>
    <p:extLst>
      <p:ext uri="{BB962C8B-B14F-4D97-AF65-F5344CB8AC3E}">
        <p14:creationId xmlns:p14="http://schemas.microsoft.com/office/powerpoint/2010/main" val="1447470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6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¿Qué es League of Legends?</a:t>
            </a:r>
            <a:endParaRPr dirty="0"/>
          </a:p>
        </p:txBody>
      </p:sp>
      <p:sp>
        <p:nvSpPr>
          <p:cNvPr id="1891" name="Google Shape;1891;p36"/>
          <p:cNvSpPr txBox="1">
            <a:spLocks noGrp="1"/>
          </p:cNvSpPr>
          <p:nvPr>
            <p:ph type="body" idx="1"/>
          </p:nvPr>
        </p:nvSpPr>
        <p:spPr>
          <a:xfrm>
            <a:off x="1474409" y="1169934"/>
            <a:ext cx="3205168" cy="9375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Es un juego multijugador de estrategia.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Consiste en partidas de dos equipos, cada uno con 5 integrantes. Cada equipo deberá destruir el nexo enemigo.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050" name="Picture 2" descr="League of Legends - Wikipedia, la enciclopedia libre">
            <a:extLst>
              <a:ext uri="{FF2B5EF4-FFF2-40B4-BE49-F238E27FC236}">
                <a16:creationId xmlns:a16="http://schemas.microsoft.com/office/drawing/2014/main" id="{B7BC49D8-6F53-80D0-7592-F5FB220D5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8664" y="3410325"/>
            <a:ext cx="3048000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ev: Cambios al mapa en la Temporada 2024 - League of Legends">
            <a:extLst>
              <a:ext uri="{FF2B5EF4-FFF2-40B4-BE49-F238E27FC236}">
                <a16:creationId xmlns:a16="http://schemas.microsoft.com/office/drawing/2014/main" id="{DB58AEA0-CB53-58FE-C75E-FE569C591E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6462" y="1456116"/>
            <a:ext cx="1743310" cy="1743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uía para principiantes de League of Legends - Epic Games Store">
            <a:extLst>
              <a:ext uri="{FF2B5EF4-FFF2-40B4-BE49-F238E27FC236}">
                <a16:creationId xmlns:a16="http://schemas.microsoft.com/office/drawing/2014/main" id="{E70DA8AA-B070-2B2C-76A4-58A41A73C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379" y="3300632"/>
            <a:ext cx="2932425" cy="1499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unocero - Guía paso a paso: Aprende cómo jugar a League of Legends">
            <a:extLst>
              <a:ext uri="{FF2B5EF4-FFF2-40B4-BE49-F238E27FC236}">
                <a16:creationId xmlns:a16="http://schemas.microsoft.com/office/drawing/2014/main" id="{F3BF5AFC-92DC-58CE-29BE-0440CB03B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574" y="2175450"/>
            <a:ext cx="2744034" cy="937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6" name="Google Shape;1896;p37"/>
          <p:cNvGrpSpPr/>
          <p:nvPr/>
        </p:nvGrpSpPr>
        <p:grpSpPr>
          <a:xfrm>
            <a:off x="3994598" y="1510458"/>
            <a:ext cx="4430405" cy="3106404"/>
            <a:chOff x="862950" y="825025"/>
            <a:chExt cx="5862650" cy="4111175"/>
          </a:xfrm>
        </p:grpSpPr>
        <p:sp>
          <p:nvSpPr>
            <p:cNvPr id="1897" name="Google Shape;1897;p37"/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7"/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7"/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7"/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7"/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7"/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7"/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7"/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7"/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7"/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7"/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7"/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7"/>
            <p:cNvSpPr/>
            <p:nvPr/>
          </p:nvSpPr>
          <p:spPr>
            <a:xfrm>
              <a:off x="3913950" y="2701900"/>
              <a:ext cx="2461350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7"/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7"/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7"/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7"/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7"/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7"/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7"/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7"/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7"/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7"/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7"/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7"/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7"/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7"/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7"/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7"/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7"/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7"/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7"/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7"/>
            <p:cNvSpPr/>
            <p:nvPr/>
          </p:nvSpPr>
          <p:spPr>
            <a:xfrm>
              <a:off x="4389950" y="3681000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7"/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7"/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7"/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7"/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7"/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7"/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7"/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7"/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7"/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7"/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7"/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7"/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7"/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7"/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7"/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7"/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7"/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7"/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7"/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7"/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7"/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7"/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7"/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7"/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7"/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7"/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7"/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7"/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7"/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7"/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7"/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7"/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7"/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7"/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7"/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7"/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7"/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7"/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7"/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7"/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7"/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7"/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7"/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7"/>
            <p:cNvSpPr/>
            <p:nvPr/>
          </p:nvSpPr>
          <p:spPr>
            <a:xfrm>
              <a:off x="1582025" y="1799200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7"/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7"/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7"/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7"/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7"/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7"/>
            <p:cNvSpPr/>
            <p:nvPr/>
          </p:nvSpPr>
          <p:spPr>
            <a:xfrm>
              <a:off x="1634725" y="1846350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7"/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7"/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7"/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7"/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7"/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7"/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7"/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7"/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7"/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7"/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7"/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7"/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7"/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7"/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7"/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7"/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7"/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7"/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7"/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7"/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7"/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7"/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7"/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7"/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7"/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7"/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7"/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7"/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7"/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7"/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7"/>
            <p:cNvSpPr/>
            <p:nvPr/>
          </p:nvSpPr>
          <p:spPr>
            <a:xfrm>
              <a:off x="3707850" y="1843575"/>
              <a:ext cx="52700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7"/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7"/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7"/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7"/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7"/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7"/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7"/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7"/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7"/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7"/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7"/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7"/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7"/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7"/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7"/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7"/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7"/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7"/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7"/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7"/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7"/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7"/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7"/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7"/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7"/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7"/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7"/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7"/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7"/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7"/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7"/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7"/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7"/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7"/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7"/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7"/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7"/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7"/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7"/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7"/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7"/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7"/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7"/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7"/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7"/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7"/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7"/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7"/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7"/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7"/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7"/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7"/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7"/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7"/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7"/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7"/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7"/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7"/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7"/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7"/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7"/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7"/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7"/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7"/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7"/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7"/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7"/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7"/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7"/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7"/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7"/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7"/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7"/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7"/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7"/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7"/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7"/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7"/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7"/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7"/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7"/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7"/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7"/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7"/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7"/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7"/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7"/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7"/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7"/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7"/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655948" y="349893"/>
            <a:ext cx="5411724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¿Por qué nos interesa analizar los datos de este juego?</a:t>
            </a:r>
            <a:endParaRPr dirty="0"/>
          </a:p>
        </p:txBody>
      </p:sp>
      <p:pic>
        <p:nvPicPr>
          <p:cNvPr id="3074" name="Picture 2" descr="A brief history of League of Legends world championship teams | Nerd Street">
            <a:extLst>
              <a:ext uri="{FF2B5EF4-FFF2-40B4-BE49-F238E27FC236}">
                <a16:creationId xmlns:a16="http://schemas.microsoft.com/office/drawing/2014/main" id="{194A4747-77A9-3126-130A-4F0F0A96C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135" y="3106815"/>
            <a:ext cx="2496922" cy="1404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eSports: Worlds 2023 de LoL: calendario, horarios, dónde ver online en  directo y cuándo es la final | Marca">
            <a:extLst>
              <a:ext uri="{FF2B5EF4-FFF2-40B4-BE49-F238E27FC236}">
                <a16:creationId xmlns:a16="http://schemas.microsoft.com/office/drawing/2014/main" id="{40355441-B0BB-0A49-BC88-86E0BA112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228" y="1292701"/>
            <a:ext cx="2427120" cy="1615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971800" y="2642346"/>
            <a:ext cx="2864224" cy="3933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dirty="0"/>
              <a:t>¿</a:t>
            </a:r>
            <a:r>
              <a:rPr lang="en" dirty="0"/>
              <a:t>Cuántas</a:t>
            </a:r>
            <a:r>
              <a:rPr lang="en" sz="4700" dirty="0"/>
              <a:t> </a:t>
            </a:r>
            <a:r>
              <a:rPr lang="en" sz="4800" dirty="0"/>
              <a:t>ligas</a:t>
            </a:r>
            <a:r>
              <a:rPr lang="en" sz="4700" dirty="0"/>
              <a:t> </a:t>
            </a:r>
            <a:r>
              <a:rPr lang="en" sz="3200" dirty="0"/>
              <a:t>hay</a:t>
            </a:r>
            <a:r>
              <a:rPr lang="en" sz="4700" dirty="0"/>
              <a:t>?</a:t>
            </a:r>
            <a:endParaRPr sz="4700" dirty="0"/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005763" y="17185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Partidas jugadas en cada Liga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D6DFC6B-95D0-FEA0-6F1E-189E4EC5A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9529" y="747854"/>
            <a:ext cx="5963771" cy="209430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F58B75B-8037-59CB-60A6-48F380B431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0695" y="2774669"/>
            <a:ext cx="5963767" cy="2094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911288" y="2837328"/>
            <a:ext cx="2864224" cy="3933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dirty="0"/>
              <a:t>¿</a:t>
            </a:r>
            <a:r>
              <a:rPr lang="en" dirty="0"/>
              <a:t>Influye el lado del mapa para ganar</a:t>
            </a:r>
            <a:r>
              <a:rPr lang="en" sz="4700" dirty="0"/>
              <a:t>?</a:t>
            </a:r>
            <a:endParaRPr sz="4700" dirty="0"/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11288" y="986476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2111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005763" y="17185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Partidas ganadas dependiendo el lado del mapa</a:t>
            </a:r>
            <a:endParaRPr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044ED650-B5F4-4112-ECC5-6E79DB914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474774"/>
              </p:ext>
            </p:extLst>
          </p:nvPr>
        </p:nvGraphicFramePr>
        <p:xfrm>
          <a:off x="2677085" y="1383150"/>
          <a:ext cx="3789830" cy="959205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94915">
                  <a:extLst>
                    <a:ext uri="{9D8B030D-6E8A-4147-A177-3AD203B41FA5}">
                      <a16:colId xmlns:a16="http://schemas.microsoft.com/office/drawing/2014/main" val="1789661645"/>
                    </a:ext>
                  </a:extLst>
                </a:gridCol>
                <a:gridCol w="1894915">
                  <a:extLst>
                    <a:ext uri="{9D8B030D-6E8A-4147-A177-3AD203B41FA5}">
                      <a16:colId xmlns:a16="http://schemas.microsoft.com/office/drawing/2014/main" val="3951453293"/>
                    </a:ext>
                  </a:extLst>
                </a:gridCol>
              </a:tblGrid>
              <a:tr h="319735">
                <a:tc>
                  <a:txBody>
                    <a:bodyPr/>
                    <a:lstStyle/>
                    <a:p>
                      <a:r>
                        <a:rPr lang="es-MX" dirty="0">
                          <a:solidFill>
                            <a:sysClr val="windowText" lastClr="000000"/>
                          </a:solidFill>
                        </a:rPr>
                        <a:t>Lado del mapa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>
                          <a:solidFill>
                            <a:sysClr val="windowText" lastClr="000000"/>
                          </a:solidFill>
                        </a:rPr>
                        <a:t>Partidas ganadas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904109"/>
                  </a:ext>
                </a:extLst>
              </a:tr>
              <a:tr h="319735">
                <a:tc>
                  <a:txBody>
                    <a:bodyPr/>
                    <a:lstStyle/>
                    <a:p>
                      <a:r>
                        <a:rPr lang="es-MX" dirty="0"/>
                        <a:t>Azul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558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262563"/>
                  </a:ext>
                </a:extLst>
              </a:tr>
              <a:tr h="319735">
                <a:tc>
                  <a:txBody>
                    <a:bodyPr/>
                    <a:lstStyle/>
                    <a:p>
                      <a:r>
                        <a:rPr lang="es-MX" dirty="0"/>
                        <a:t>Rojo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465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863065"/>
                  </a:ext>
                </a:extLst>
              </a:tr>
            </a:tbl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9C1C5286-8F7B-4BDD-0F5E-B3CA21B5ED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30"/>
          <a:stretch/>
        </p:blipFill>
        <p:spPr>
          <a:xfrm>
            <a:off x="938184" y="2416313"/>
            <a:ext cx="7267632" cy="201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456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911288" y="2837328"/>
            <a:ext cx="2864224" cy="3933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dirty="0"/>
              <a:t>¿</a:t>
            </a:r>
            <a:r>
              <a:rPr lang="en" dirty="0"/>
              <a:t>Influye ‘First Blood’ para ganar</a:t>
            </a:r>
            <a:r>
              <a:rPr lang="en" sz="4700" dirty="0"/>
              <a:t>?</a:t>
            </a:r>
            <a:endParaRPr sz="4700" dirty="0"/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11288" y="986476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979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005763" y="17185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Partidas ganadas dependiendo de la First Blood</a:t>
            </a:r>
            <a:endParaRPr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044ED650-B5F4-4112-ECC5-6E79DB914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0735580"/>
              </p:ext>
            </p:extLst>
          </p:nvPr>
        </p:nvGraphicFramePr>
        <p:xfrm>
          <a:off x="2677084" y="1408882"/>
          <a:ext cx="3789832" cy="63947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94916">
                  <a:extLst>
                    <a:ext uri="{9D8B030D-6E8A-4147-A177-3AD203B41FA5}">
                      <a16:colId xmlns:a16="http://schemas.microsoft.com/office/drawing/2014/main" val="1789661645"/>
                    </a:ext>
                  </a:extLst>
                </a:gridCol>
                <a:gridCol w="1894916">
                  <a:extLst>
                    <a:ext uri="{9D8B030D-6E8A-4147-A177-3AD203B41FA5}">
                      <a16:colId xmlns:a16="http://schemas.microsoft.com/office/drawing/2014/main" val="3951453293"/>
                    </a:ext>
                  </a:extLst>
                </a:gridCol>
              </a:tblGrid>
              <a:tr h="319735">
                <a:tc>
                  <a:txBody>
                    <a:bodyPr/>
                    <a:lstStyle/>
                    <a:p>
                      <a:r>
                        <a:rPr lang="es-MX" dirty="0" err="1">
                          <a:solidFill>
                            <a:sysClr val="windowText" lastClr="000000"/>
                          </a:solidFill>
                        </a:rPr>
                        <a:t>First</a:t>
                      </a:r>
                      <a:r>
                        <a:rPr lang="es-MX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s-MX" dirty="0" err="1">
                          <a:solidFill>
                            <a:sysClr val="windowText" lastClr="000000"/>
                          </a:solidFill>
                        </a:rPr>
                        <a:t>blood</a:t>
                      </a:r>
                      <a:endParaRPr lang="es-MX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>
                          <a:solidFill>
                            <a:sysClr val="windowText" lastClr="000000"/>
                          </a:solidFill>
                        </a:rPr>
                        <a:t>Partidas ganadas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904109"/>
                  </a:ext>
                </a:extLst>
              </a:tr>
              <a:tr h="319735">
                <a:tc>
                  <a:txBody>
                    <a:bodyPr/>
                    <a:lstStyle/>
                    <a:p>
                      <a:r>
                        <a:rPr lang="es-MX" dirty="0"/>
                        <a:t>1023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621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262563"/>
                  </a:ext>
                </a:extLst>
              </a:tr>
            </a:tbl>
          </a:graphicData>
        </a:graphic>
      </p:graphicFrame>
      <p:pic>
        <p:nvPicPr>
          <p:cNvPr id="7" name="Imagen 6">
            <a:extLst>
              <a:ext uri="{FF2B5EF4-FFF2-40B4-BE49-F238E27FC236}">
                <a16:creationId xmlns:a16="http://schemas.microsoft.com/office/drawing/2014/main" id="{D946A5E9-033D-9E68-569A-518C548DF4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78"/>
          <a:stretch/>
        </p:blipFill>
        <p:spPr>
          <a:xfrm>
            <a:off x="887506" y="2308596"/>
            <a:ext cx="7368988" cy="205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338707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229</Words>
  <Application>Microsoft Office PowerPoint</Application>
  <PresentationFormat>Presentación en pantalla (16:9)</PresentationFormat>
  <Paragraphs>60</Paragraphs>
  <Slides>16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Roboto Condensed Light</vt:lpstr>
      <vt:lpstr>Fjalla One</vt:lpstr>
      <vt:lpstr>Arial</vt:lpstr>
      <vt:lpstr>Barlow Semi Condensed Medium</vt:lpstr>
      <vt:lpstr>Barlow Semi Condensed</vt:lpstr>
      <vt:lpstr>Technology Consulting by Slidesgo</vt:lpstr>
      <vt:lpstr>League of Legends   2024 Juego competitivo</vt:lpstr>
      <vt:lpstr>¿Qué es League of Legends?</vt:lpstr>
      <vt:lpstr>¿Por qué nos interesa analizar los datos de este juego?</vt:lpstr>
      <vt:lpstr>¿Cuántas ligas hay?</vt:lpstr>
      <vt:lpstr>Partidas jugadas en cada Liga</vt:lpstr>
      <vt:lpstr>¿Influye el lado del mapa para ganar?</vt:lpstr>
      <vt:lpstr>Partidas ganadas dependiendo el lado del mapa</vt:lpstr>
      <vt:lpstr>¿Influye ‘First Blood’ para ganar?</vt:lpstr>
      <vt:lpstr>Partidas ganadas dependiendo de la First Blood</vt:lpstr>
      <vt:lpstr>Promedio de Farmeo</vt:lpstr>
      <vt:lpstr>Promedio de Farmeo por posición y por equipo</vt:lpstr>
      <vt:lpstr>Promedio de VISIÓN</vt:lpstr>
      <vt:lpstr>Promedio de Visión</vt:lpstr>
      <vt:lpstr>Es más probable ganar si toca del lado azul del mapa</vt:lpstr>
      <vt:lpstr>FAKER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League of Legends   2024 Juego competitivo</dc:title>
  <dc:creator>Erendira Peña</dc:creator>
  <cp:lastModifiedBy>Erendira Peña</cp:lastModifiedBy>
  <cp:revision>2</cp:revision>
  <dcterms:modified xsi:type="dcterms:W3CDTF">2024-03-22T23:50:50Z</dcterms:modified>
</cp:coreProperties>
</file>